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Molbech" userId="02acc93411c3ee0c" providerId="LiveId" clId="{BD96A968-A679-4F6E-B4BA-807B0E299D3C}"/>
    <pc:docChg chg="custSel modSld">
      <pc:chgData name="Christopher Molbech" userId="02acc93411c3ee0c" providerId="LiveId" clId="{BD96A968-A679-4F6E-B4BA-807B0E299D3C}" dt="2021-11-12T09:21:29.888" v="5" actId="20577"/>
      <pc:docMkLst>
        <pc:docMk/>
      </pc:docMkLst>
      <pc:sldChg chg="modSp mod">
        <pc:chgData name="Christopher Molbech" userId="02acc93411c3ee0c" providerId="LiveId" clId="{BD96A968-A679-4F6E-B4BA-807B0E299D3C}" dt="2021-11-12T09:19:06.796" v="1" actId="20577"/>
        <pc:sldMkLst>
          <pc:docMk/>
          <pc:sldMk cId="1516266678" sldId="259"/>
        </pc:sldMkLst>
        <pc:spChg chg="mod">
          <ac:chgData name="Christopher Molbech" userId="02acc93411c3ee0c" providerId="LiveId" clId="{BD96A968-A679-4F6E-B4BA-807B0E299D3C}" dt="2021-11-12T09:19:06.796" v="1" actId="20577"/>
          <ac:spMkLst>
            <pc:docMk/>
            <pc:sldMk cId="1516266678" sldId="259"/>
            <ac:spMk id="3" creationId="{A69CC95E-44C2-4E69-B61A-B06B9259B55D}"/>
          </ac:spMkLst>
        </pc:spChg>
      </pc:sldChg>
      <pc:sldChg chg="modSp mod">
        <pc:chgData name="Christopher Molbech" userId="02acc93411c3ee0c" providerId="LiveId" clId="{BD96A968-A679-4F6E-B4BA-807B0E299D3C}" dt="2021-11-12T09:19:15.630" v="3" actId="20577"/>
        <pc:sldMkLst>
          <pc:docMk/>
          <pc:sldMk cId="977673008" sldId="260"/>
        </pc:sldMkLst>
        <pc:spChg chg="mod">
          <ac:chgData name="Christopher Molbech" userId="02acc93411c3ee0c" providerId="LiveId" clId="{BD96A968-A679-4F6E-B4BA-807B0E299D3C}" dt="2021-11-12T09:19:15.630" v="3" actId="20577"/>
          <ac:spMkLst>
            <pc:docMk/>
            <pc:sldMk cId="977673008" sldId="260"/>
            <ac:spMk id="3" creationId="{A69CC95E-44C2-4E69-B61A-B06B9259B55D}"/>
          </ac:spMkLst>
        </pc:spChg>
      </pc:sldChg>
      <pc:sldChg chg="modSp mod">
        <pc:chgData name="Christopher Molbech" userId="02acc93411c3ee0c" providerId="LiveId" clId="{BD96A968-A679-4F6E-B4BA-807B0E299D3C}" dt="2021-11-12T09:21:05.913" v="4" actId="313"/>
        <pc:sldMkLst>
          <pc:docMk/>
          <pc:sldMk cId="2916486518" sldId="266"/>
        </pc:sldMkLst>
        <pc:spChg chg="mod">
          <ac:chgData name="Christopher Molbech" userId="02acc93411c3ee0c" providerId="LiveId" clId="{BD96A968-A679-4F6E-B4BA-807B0E299D3C}" dt="2021-11-12T09:21:05.913" v="4" actId="313"/>
          <ac:spMkLst>
            <pc:docMk/>
            <pc:sldMk cId="2916486518" sldId="266"/>
            <ac:spMk id="3" creationId="{05EE8E4D-1A9F-452B-9081-EB3CFF1F7D15}"/>
          </ac:spMkLst>
        </pc:spChg>
      </pc:sldChg>
      <pc:sldChg chg="modSp mod">
        <pc:chgData name="Christopher Molbech" userId="02acc93411c3ee0c" providerId="LiveId" clId="{BD96A968-A679-4F6E-B4BA-807B0E299D3C}" dt="2021-11-12T09:21:29.888" v="5" actId="20577"/>
        <pc:sldMkLst>
          <pc:docMk/>
          <pc:sldMk cId="1018287651" sldId="267"/>
        </pc:sldMkLst>
        <pc:spChg chg="mod">
          <ac:chgData name="Christopher Molbech" userId="02acc93411c3ee0c" providerId="LiveId" clId="{BD96A968-A679-4F6E-B4BA-807B0E299D3C}" dt="2021-11-12T09:21:29.888" v="5" actId="20577"/>
          <ac:spMkLst>
            <pc:docMk/>
            <pc:sldMk cId="1018287651" sldId="267"/>
            <ac:spMk id="3" creationId="{A040A566-004A-4CA7-A48A-8D8614E007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3F199-EAE3-47F6-AA14-CAB3AA6E4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2F4ED-E632-41A9-8979-2B503486E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D8C04-7E56-47A5-8B97-32A124BF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40303-AC51-4F04-8A84-80FFA64E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A1AAE-49D6-4276-85E9-28EDEBAC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87038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28BED-03F0-4F6D-A647-1A3109FB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642171-FEA8-414B-AD0D-E523AA600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C0682-F343-4E3F-AF19-C8EF28A6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FFEEB-5B2F-434E-A7EE-FB5CA6E0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C28A8-5BEC-441D-A88C-B3451BC7D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4767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93FA8C-B8B2-4593-A2C5-D52869C816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B8AF6-467E-439E-B012-701E740FA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74BFB-5FF1-413F-9749-B055878F9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B046A-1788-43B3-9482-571987A60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15D36-3709-4D74-910F-314F02DF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24978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27C2E-1917-4B0B-8AC8-AA158A1D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89C19-1A11-48C0-A417-3B7F2FB35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972B0-4511-45EB-87DD-E0150ED7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925A1-DD9F-4BD6-8220-4ED9215B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0AA7A-FC9B-4353-AA39-D90AD672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91241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1D936-6C74-43BA-BC01-35A648F0F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3CFA8-C909-44D7-8279-86D45B639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C7E76-12CB-4B45-9FB2-68B92711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C20AF-1EB9-41B1-A1AE-8CDDE45B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D7E02-AC12-4929-AECE-503F32BEE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1854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E6CEA-6F2B-4268-9DA1-58DE5DA4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71473-7C0F-490A-A58F-E43A2DCF8F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A2D360-A0AA-4384-84C5-DE8E972EC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0B416-33F9-4E7D-A622-DE558E30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793B9-02F4-42A9-B8BA-419703D1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6F45D-DD54-4507-B861-F881F5CF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67990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C8290-CA69-4F2E-B79C-CF801E1C1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614EB-4D7F-427D-AD9D-530032BE4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67009-586B-4FD3-9419-CDC8E3CE6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DBB487-D946-40CF-8F84-2517B82DE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F1DE8D-D642-4FB8-A392-1F2D82950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858BF1-E8D3-4D13-8A27-26EF97ED9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FB95CE-39E4-46F6-9B38-149A8158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A5D1F1-EE82-431E-BB05-672566287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77497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FCC6E-CA94-47F7-8288-E567D8414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2439E9-1A0C-43A8-A4C3-2D0136B24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870E7-1896-4383-916C-69B6E4D46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85F08-5E68-49D1-88D4-58535242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20751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AD18CD-5CEC-49A6-AC19-531F93978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88BE1E-B05E-4B72-9713-BDA919140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D2F27-3551-4B3D-BB25-CB00AADED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92580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5F875-66F1-40EF-97B6-A8AA8A380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13B32-FB0F-4B9A-B739-18CF67B3A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88910-D000-4B60-A50E-550DE16CC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3D530-534E-4FA2-B41C-5E495021E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51848C-5AF7-4D2B-8006-097D6EDA2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BDD23-1D14-4F2B-9311-41F501B18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22474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3A84F-B77C-4234-9C94-3017CE8EA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EB45EE-8E4C-4879-860F-E88AC0899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4AD40-7FED-446D-ACAD-9B698E5B4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1E1AD-504F-4895-8E26-BE5F672E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1DE08-F1CA-406D-9FE8-672E45821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7E005-1F65-47F6-B6BE-53306CBE0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67890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8DB5F4-8689-407E-ABC7-396FD0C4B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AF072-7095-4CA2-B6DF-0E7D4860A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A38C8-B9BF-4938-8335-75FD8958C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4BA4B-5D79-4A76-8C01-20FF16519DB9}" type="datetimeFigureOut">
              <a:rPr lang="en-DK" smtClean="0"/>
              <a:t>12/11/2021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338C8-8A1F-4FD8-A32A-5848F2D38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2E04C-B993-4F1F-A34B-62EE37014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2A106-C031-4F47-93B2-60623FBEA16C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5364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A6C3-E6A8-49BC-8CE8-DCD28FCE92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Øjenvagten</a:t>
            </a:r>
            <a:endParaRPr lang="en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3BC21-18DA-4BBC-B513-86F7DD5C95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Christopher Rue Molbech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10566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316AF-80F7-49EE-ADCB-E5DCE6CE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83A3D-CB2C-42F3-BFF0-BC66F332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Automatisk koderegistrering. En stor del af vores </a:t>
            </a:r>
            <a:r>
              <a:rPr lang="da-DK" dirty="0" err="1"/>
              <a:t>pt.'er</a:t>
            </a:r>
            <a:r>
              <a:rPr lang="da-DK" dirty="0"/>
              <a:t> er fuldstændigt standard plan for hvad der gøres. Eks </a:t>
            </a:r>
            <a:r>
              <a:rPr lang="da-DK" dirty="0" err="1"/>
              <a:t>amotio</a:t>
            </a:r>
            <a:r>
              <a:rPr lang="da-DK" dirty="0"/>
              <a:t> - altid AOP, OCT - Alle </a:t>
            </a:r>
            <a:r>
              <a:rPr lang="da-DK" dirty="0" err="1"/>
              <a:t>pt'er</a:t>
            </a:r>
            <a:r>
              <a:rPr lang="da-DK" dirty="0"/>
              <a:t> AOP. </a:t>
            </a:r>
          </a:p>
          <a:p>
            <a:r>
              <a:rPr lang="da-DK" dirty="0"/>
              <a:t>Det er kun dem booket på BV-liste som enten er kontrol eller tilsyn. </a:t>
            </a:r>
          </a:p>
          <a:p>
            <a:endParaRPr lang="da-DK" dirty="0"/>
          </a:p>
          <a:p>
            <a:r>
              <a:rPr lang="da-DK" dirty="0"/>
              <a:t>Udfordring: </a:t>
            </a:r>
            <a:r>
              <a:rPr lang="da-DK" dirty="0" err="1"/>
              <a:t>sekr</a:t>
            </a:r>
            <a:r>
              <a:rPr lang="da-DK" dirty="0"/>
              <a:t>. gruppen ikke udpræget glade ved udsigten til dette, eftersom det har været forsøgt og mislykkedes i alle tilfælde de har hørt om. </a:t>
            </a:r>
          </a:p>
        </p:txBody>
      </p:sp>
    </p:spTree>
    <p:extLst>
      <p:ext uri="{BB962C8B-B14F-4D97-AF65-F5344CB8AC3E}">
        <p14:creationId xmlns:p14="http://schemas.microsoft.com/office/powerpoint/2010/main" val="3742837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57677-4ADD-47C2-A50E-38CCA668B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E8E4D-1A9F-452B-9081-EB3CFF1F7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Visus</a:t>
            </a:r>
            <a:r>
              <a:rPr lang="da-DK" dirty="0"/>
              <a:t> og </a:t>
            </a:r>
            <a:r>
              <a:rPr lang="da-DK" dirty="0" err="1"/>
              <a:t>intraokulært</a:t>
            </a:r>
            <a:r>
              <a:rPr lang="da-DK" dirty="0"/>
              <a:t> tryk i tidsplansvisning som en kolonne - super brugbart som hurtig screening for om nogen skal ses NU</a:t>
            </a:r>
          </a:p>
          <a:p>
            <a:endParaRPr lang="da-DK" dirty="0"/>
          </a:p>
          <a:p>
            <a:r>
              <a:rPr lang="da-DK" dirty="0"/>
              <a:t>Vi bruger tidsplansvisningen, til at holde øje med venteværelset og triagere pt.’</a:t>
            </a:r>
            <a:r>
              <a:rPr lang="da-DK" dirty="0" err="1"/>
              <a:t>erne</a:t>
            </a:r>
            <a:r>
              <a:rPr lang="da-DK" dirty="0"/>
              <a:t> disse mål ville mærkbart øje vores effektivitet til dette. Eks. meldt obs </a:t>
            </a:r>
            <a:r>
              <a:rPr lang="da-DK" dirty="0" err="1"/>
              <a:t>glaukom</a:t>
            </a:r>
            <a:r>
              <a:rPr lang="da-DK" dirty="0"/>
              <a:t> med tryk på 20 </a:t>
            </a:r>
            <a:r>
              <a:rPr lang="da-DK" dirty="0" err="1"/>
              <a:t>mmhg</a:t>
            </a:r>
            <a:r>
              <a:rPr lang="da-DK" dirty="0"/>
              <a:t> kan vente i 4 timer, men tryk på 70 </a:t>
            </a:r>
            <a:r>
              <a:rPr lang="da-DK" dirty="0" err="1"/>
              <a:t>mmhg</a:t>
            </a:r>
            <a:r>
              <a:rPr lang="da-DK" dirty="0"/>
              <a:t> skal ses nu. </a:t>
            </a:r>
          </a:p>
        </p:txBody>
      </p:sp>
    </p:spTree>
    <p:extLst>
      <p:ext uri="{BB962C8B-B14F-4D97-AF65-F5344CB8AC3E}">
        <p14:creationId xmlns:p14="http://schemas.microsoft.com/office/powerpoint/2010/main" val="291648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2F560-376C-43DB-9AF3-1483060B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0A566-004A-4CA7-A48A-8D8614E00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En feature hvor A diagnoser springer mere i øjnene. </a:t>
            </a:r>
          </a:p>
          <a:p>
            <a:endParaRPr lang="da-DK" dirty="0"/>
          </a:p>
          <a:p>
            <a:r>
              <a:rPr lang="da-DK" dirty="0"/>
              <a:t>højt tryk, hul på øjet, ætseskader, </a:t>
            </a:r>
            <a:r>
              <a:rPr lang="da-DK" dirty="0" err="1"/>
              <a:t>endoftalmitis</a:t>
            </a:r>
            <a:r>
              <a:rPr lang="da-DK" dirty="0"/>
              <a:t>, arteriel blodprop er vores a diagnoser. Dette kunne være muligheden for at highlighte </a:t>
            </a:r>
            <a:r>
              <a:rPr lang="da-DK" dirty="0" err="1"/>
              <a:t>pt'er</a:t>
            </a:r>
            <a:r>
              <a:rPr lang="da-DK" dirty="0"/>
              <a:t> på listen med fed eller en lille </a:t>
            </a:r>
            <a:r>
              <a:rPr lang="da-DK"/>
              <a:t>advarselstrekant.</a:t>
            </a:r>
          </a:p>
          <a:p>
            <a:r>
              <a:rPr lang="da-DK"/>
              <a:t> </a:t>
            </a:r>
            <a:r>
              <a:rPr lang="da-DK" dirty="0"/>
              <a:t>Automatik ville assistere os i at fange disse cases. 99.9 % af gangene bliver </a:t>
            </a:r>
            <a:r>
              <a:rPr lang="da-DK" dirty="0" err="1"/>
              <a:t>pt'er</a:t>
            </a:r>
            <a:r>
              <a:rPr lang="da-DK" dirty="0"/>
              <a:t> fanget sekretær eller sygeplejerske som skriver et A på, men de er den ene hvor det ikke sker der så skulle fanges. </a:t>
            </a:r>
          </a:p>
        </p:txBody>
      </p:sp>
    </p:spTree>
    <p:extLst>
      <p:ext uri="{BB962C8B-B14F-4D97-AF65-F5344CB8AC3E}">
        <p14:creationId xmlns:p14="http://schemas.microsoft.com/office/powerpoint/2010/main" val="1018287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2F560-376C-43DB-9AF3-1483060B2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0A566-004A-4CA7-A48A-8D8614E00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Et bestillingsfelt som kan ses i tidsplansvisningen ligesom aftale notater. Her skulle man så kunne skrive hvilke forundersøgelser en </a:t>
            </a:r>
            <a:r>
              <a:rPr lang="da-DK" dirty="0" err="1"/>
              <a:t>spl</a:t>
            </a:r>
            <a:r>
              <a:rPr lang="da-DK" dirty="0"/>
              <a:t> skulle lave eller ikke lave. </a:t>
            </a:r>
          </a:p>
          <a:p>
            <a:endParaRPr lang="da-DK" dirty="0"/>
          </a:p>
          <a:p>
            <a:r>
              <a:rPr lang="da-DK" dirty="0"/>
              <a:t>Vi kan evt. bruge post-it, men disse er ikke besøgsspecifikke og vil bære over til næste besøg, hvis ikke slettet igen. </a:t>
            </a:r>
          </a:p>
        </p:txBody>
      </p:sp>
    </p:spTree>
    <p:extLst>
      <p:ext uri="{BB962C8B-B14F-4D97-AF65-F5344CB8AC3E}">
        <p14:creationId xmlns:p14="http://schemas.microsoft.com/office/powerpoint/2010/main" val="80482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6DA4-89DB-4084-AE56-065017513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49C68-BE27-46EB-B4AF-9892762F3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læg en knap til nyt notat i storyboard 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99% af gange man åbner en pt. er det for at skrive et notat - der virker helt fjollet at der skal mere end et klik til at gøre dette. </a:t>
            </a:r>
            <a:r>
              <a:rPr lang="da-DK" dirty="0" err="1"/>
              <a:t>Evt</a:t>
            </a:r>
            <a:r>
              <a:rPr lang="da-DK" dirty="0"/>
              <a:t> to forskellige med kontinuation og AOP. </a:t>
            </a:r>
          </a:p>
        </p:txBody>
      </p:sp>
    </p:spTree>
    <p:extLst>
      <p:ext uri="{BB962C8B-B14F-4D97-AF65-F5344CB8AC3E}">
        <p14:creationId xmlns:p14="http://schemas.microsoft.com/office/powerpoint/2010/main" val="4216690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6A777-A366-438A-B307-F99E8E676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AE804-DFE3-4304-AEE7-1E363E934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Vi har et stort ønske om at få gjort en masse </a:t>
            </a:r>
            <a:r>
              <a:rPr lang="da-DK" dirty="0" err="1"/>
              <a:t>smartphrases</a:t>
            </a:r>
            <a:r>
              <a:rPr lang="da-DK" dirty="0"/>
              <a:t> til </a:t>
            </a:r>
            <a:r>
              <a:rPr lang="da-DK" dirty="0" err="1"/>
              <a:t>smarttext</a:t>
            </a:r>
            <a:r>
              <a:rPr lang="da-DK" dirty="0"/>
              <a:t> så de kan indgå i en </a:t>
            </a:r>
            <a:r>
              <a:rPr lang="da-DK" dirty="0" err="1"/>
              <a:t>træ-struktur</a:t>
            </a:r>
            <a:r>
              <a:rPr lang="da-DK" dirty="0"/>
              <a:t> af en </a:t>
            </a:r>
            <a:r>
              <a:rPr lang="da-DK" dirty="0" err="1"/>
              <a:t>smartphrase</a:t>
            </a:r>
            <a:r>
              <a:rPr lang="da-DK" dirty="0"/>
              <a:t>. </a:t>
            </a:r>
          </a:p>
          <a:p>
            <a:endParaRPr lang="da-DK" dirty="0"/>
          </a:p>
          <a:p>
            <a:r>
              <a:rPr lang="da-DK" dirty="0"/>
              <a:t>Alternativt og smartere: lad det være muligt at indlægge </a:t>
            </a:r>
            <a:r>
              <a:rPr lang="da-DK" dirty="0" err="1"/>
              <a:t>smartphrases</a:t>
            </a:r>
            <a:r>
              <a:rPr lang="da-DK" dirty="0"/>
              <a:t> i smartlists</a:t>
            </a:r>
          </a:p>
          <a:p>
            <a:endParaRPr lang="da-DK" dirty="0"/>
          </a:p>
          <a:p>
            <a:r>
              <a:rPr lang="da-DK" dirty="0"/>
              <a:t>Udfordring: med smarttekstløsning skal der bruges </a:t>
            </a:r>
            <a:r>
              <a:rPr lang="da-DK" dirty="0" err="1"/>
              <a:t>byggeradgang</a:t>
            </a:r>
            <a:r>
              <a:rPr lang="da-DK" dirty="0"/>
              <a:t> til vedligehold af </a:t>
            </a:r>
            <a:r>
              <a:rPr lang="da-DK" dirty="0" err="1"/>
              <a:t>smartphrases</a:t>
            </a:r>
            <a:r>
              <a:rPr lang="da-D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89324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764C5-CB9D-4F7C-870E-7A4EC921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91DCB-0F1B-4E02-9E71-813DC8455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At vi hurtigere kan se hvem en epikrise er afsendt til, fx ved at holde musen henover relevant linje i Epikrise/notat til </a:t>
            </a:r>
            <a:r>
              <a:rPr lang="da-DK" dirty="0" err="1"/>
              <a:t>prak.læge</a:t>
            </a:r>
            <a:r>
              <a:rPr lang="da-DK" dirty="0"/>
              <a:t> under Vis Journal. </a:t>
            </a:r>
          </a:p>
        </p:txBody>
      </p:sp>
    </p:spTree>
    <p:extLst>
      <p:ext uri="{BB962C8B-B14F-4D97-AF65-F5344CB8AC3E}">
        <p14:creationId xmlns:p14="http://schemas.microsoft.com/office/powerpoint/2010/main" val="942324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AD1CA-D305-48E7-86C9-B40F549AA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FF6C2-62D3-4CB4-99A5-E5B11B2B7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På sigt kunne det være rart at have et pop-up-vindue med tidsplanen (venteværelset)</a:t>
            </a:r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Der behøver ikke være andet end 3 koloner: ankommet, bolde/farver og aftalenotater </a:t>
            </a:r>
            <a:r>
              <a:rPr lang="da-DK" dirty="0" err="1"/>
              <a:t>evt</a:t>
            </a:r>
            <a:r>
              <a:rPr lang="da-DK" dirty="0"/>
              <a:t> 2 koloner bolde og aftalenotat og en fed eller kursiv markering når pt er mødt. </a:t>
            </a:r>
          </a:p>
        </p:txBody>
      </p:sp>
    </p:spTree>
    <p:extLst>
      <p:ext uri="{BB962C8B-B14F-4D97-AF65-F5344CB8AC3E}">
        <p14:creationId xmlns:p14="http://schemas.microsoft.com/office/powerpoint/2010/main" val="533673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02BD0-CDAA-4248-ABF6-F8588E285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E9F23-D35B-4C26-BECB-B2F04BE77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Universelle </a:t>
            </a:r>
            <a:r>
              <a:rPr lang="da-DK" dirty="0" err="1"/>
              <a:t>hotkeys</a:t>
            </a:r>
            <a:r>
              <a:rPr lang="da-DK" dirty="0"/>
              <a:t> - </a:t>
            </a:r>
            <a:r>
              <a:rPr lang="da-DK" dirty="0" err="1"/>
              <a:t>alt+N</a:t>
            </a:r>
            <a:r>
              <a:rPr lang="da-DK" dirty="0"/>
              <a:t> for nyt notat - </a:t>
            </a:r>
            <a:r>
              <a:rPr lang="da-DK" dirty="0" err="1"/>
              <a:t>alt+j</a:t>
            </a:r>
            <a:r>
              <a:rPr lang="da-DK" dirty="0"/>
              <a:t> for se journal alt + o for objektiv - alt + s for signer (eksisterer) og at </a:t>
            </a:r>
            <a:r>
              <a:rPr lang="da-DK" dirty="0" err="1"/>
              <a:t>signerptkontakt</a:t>
            </a:r>
            <a:r>
              <a:rPr lang="da-DK" dirty="0"/>
              <a:t> virker </a:t>
            </a:r>
            <a:r>
              <a:rPr lang="da-DK" dirty="0" err="1"/>
              <a:t>ctrl+v</a:t>
            </a:r>
            <a:r>
              <a:rPr lang="da-DK" dirty="0"/>
              <a:t> (virker ikke med mindre man klikke med musen først, hvilket fjerner hele glæden). En super </a:t>
            </a:r>
            <a:r>
              <a:rPr lang="da-DK" dirty="0" err="1"/>
              <a:t>hotkey</a:t>
            </a:r>
            <a:r>
              <a:rPr lang="da-DK" dirty="0"/>
              <a:t> kunne være gå til </a:t>
            </a:r>
            <a:r>
              <a:rPr lang="da-DK" dirty="0" err="1"/>
              <a:t>best.ord</a:t>
            </a:r>
            <a:r>
              <a:rPr lang="da-DK" dirty="0"/>
              <a:t>.-feltet!</a:t>
            </a:r>
          </a:p>
          <a:p>
            <a:endParaRPr lang="da-DK" dirty="0"/>
          </a:p>
          <a:p>
            <a:r>
              <a:rPr lang="da-DK" dirty="0"/>
              <a:t>Det nuværende er så ineffektivt, at vi ikke bruger det. </a:t>
            </a:r>
          </a:p>
        </p:txBody>
      </p:sp>
    </p:spTree>
    <p:extLst>
      <p:ext uri="{BB962C8B-B14F-4D97-AF65-F5344CB8AC3E}">
        <p14:creationId xmlns:p14="http://schemas.microsoft.com/office/powerpoint/2010/main" val="1643356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5DB0-1F6B-48ED-8C8A-51AD178E8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7565E-30CB-4F25-91E6-95F388CD7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Smartsets - særligt til </a:t>
            </a:r>
            <a:r>
              <a:rPr lang="da-DK" dirty="0" err="1"/>
              <a:t>neurooft</a:t>
            </a:r>
            <a:r>
              <a:rPr lang="da-DK" dirty="0"/>
              <a:t> med kæmpecelle </a:t>
            </a:r>
            <a:r>
              <a:rPr lang="da-DK" dirty="0" err="1"/>
              <a:t>arteritis</a:t>
            </a:r>
            <a:r>
              <a:rPr lang="da-DK" dirty="0"/>
              <a:t> - her er 7 bestiller som skal gøres dette ville være dejligt at kunne samle til et. </a:t>
            </a:r>
          </a:p>
          <a:p>
            <a:r>
              <a:rPr lang="da-DK" dirty="0"/>
              <a:t>Herunder også opdatering af nuværende blodprøveprofiler. </a:t>
            </a:r>
          </a:p>
          <a:p>
            <a:r>
              <a:rPr lang="da-DK" dirty="0"/>
              <a:t>Dilatationskur</a:t>
            </a:r>
          </a:p>
          <a:p>
            <a:r>
              <a:rPr lang="da-DK" dirty="0"/>
              <a:t>Dryppepakke forud for operation</a:t>
            </a:r>
          </a:p>
          <a:p>
            <a:r>
              <a:rPr lang="da-DK" dirty="0"/>
              <a:t>Smertepakke</a:t>
            </a:r>
          </a:p>
          <a:p>
            <a:r>
              <a:rPr lang="da-DK" dirty="0" err="1"/>
              <a:t>Keratitpakke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9872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3560-994A-4EC5-B650-FAAB7273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69AA-F91C-40A6-B51E-9B39E1FDA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323130"/>
                </a:solidFill>
                <a:effectLst/>
                <a:latin typeface="Verdana" panose="020B0604030504040204" pitchFamily="34" charset="0"/>
              </a:rPr>
              <a:t>Kort introduktion til akut vagten (akut vagten)</a:t>
            </a:r>
            <a:endParaRPr lang="da-DK" sz="1800" b="0" i="0" dirty="0">
              <a:solidFill>
                <a:srgbClr val="323130"/>
              </a:solidFill>
              <a:effectLst/>
              <a:latin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323130"/>
                </a:solidFill>
                <a:effectLst/>
                <a:latin typeface="Verdana" panose="020B0604030504040204" pitchFamily="34" charset="0"/>
              </a:rPr>
              <a:t>Gennemgang af arbejdsgangen (akut vagten)</a:t>
            </a:r>
            <a:endParaRPr lang="da-DK" sz="1800" b="0" i="0" dirty="0">
              <a:solidFill>
                <a:srgbClr val="323130"/>
              </a:solidFill>
              <a:effectLst/>
              <a:latin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323130"/>
                </a:solidFill>
                <a:effectLst/>
                <a:latin typeface="Verdana" panose="020B0604030504040204" pitchFamily="34" charset="0"/>
              </a:rPr>
              <a:t>Gennemgang af afsnittets udfordringer/problemstillinger og ønsker (akut vagten)</a:t>
            </a:r>
            <a:endParaRPr lang="da-DK" sz="1800" b="0" i="0" dirty="0">
              <a:solidFill>
                <a:srgbClr val="323130"/>
              </a:solidFill>
              <a:effectLst/>
              <a:latin typeface="Calibri" panose="020F0502020204030204" pitchFamily="34" charset="0"/>
            </a:endParaRPr>
          </a:p>
          <a:p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3949000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7A66D-769D-4BC3-88A6-69912DC18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AD813-A1D8-41C7-ACEF-63C37E4CB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 notatfanen en knap til AOP og en til kontinuation</a:t>
            </a:r>
          </a:p>
          <a:p>
            <a:endParaRPr lang="da-DK" dirty="0"/>
          </a:p>
          <a:p>
            <a:r>
              <a:rPr lang="da-DK" dirty="0"/>
              <a:t>Eller alternativt en forbedring af AOP-fanen og </a:t>
            </a:r>
            <a:r>
              <a:rPr lang="da-DK" dirty="0" err="1"/>
              <a:t>Kontuniationsfanen</a:t>
            </a:r>
            <a:r>
              <a:rPr lang="da-DK" dirty="0"/>
              <a:t> med objektivundersøgelse indlagt. </a:t>
            </a:r>
          </a:p>
        </p:txBody>
      </p:sp>
    </p:spTree>
    <p:extLst>
      <p:ext uri="{BB962C8B-B14F-4D97-AF65-F5344CB8AC3E}">
        <p14:creationId xmlns:p14="http://schemas.microsoft.com/office/powerpoint/2010/main" val="2249788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EE84C-9694-43C2-9A37-D793534C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10AA3-59EF-4DF9-B96B-23ED81867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Mulighed for at trække ventetid på hhv. ventetid til </a:t>
            </a:r>
            <a:r>
              <a:rPr lang="da-DK" dirty="0" err="1"/>
              <a:t>sygepl</a:t>
            </a:r>
            <a:r>
              <a:rPr lang="da-DK" dirty="0"/>
              <a:t>. og derefter ventetid til læge i rapporter</a:t>
            </a:r>
          </a:p>
        </p:txBody>
      </p:sp>
    </p:spTree>
    <p:extLst>
      <p:ext uri="{BB962C8B-B14F-4D97-AF65-F5344CB8AC3E}">
        <p14:creationId xmlns:p14="http://schemas.microsoft.com/office/powerpoint/2010/main" val="273096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EE84C-9694-43C2-9A37-D793534C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10AA3-59EF-4DF9-B96B-23ED81867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Mangler stadig en rapport over behandlingsretten. Den har været på vej siden sidste jul, men er ikke frigivet endnu. </a:t>
            </a:r>
          </a:p>
        </p:txBody>
      </p:sp>
    </p:spTree>
    <p:extLst>
      <p:ext uri="{BB962C8B-B14F-4D97-AF65-F5344CB8AC3E}">
        <p14:creationId xmlns:p14="http://schemas.microsoft.com/office/powerpoint/2010/main" val="2120528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8CC2-C9C6-4B25-8EDE-BE3B93B2C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B6D4B-93F0-453E-AF4C-3A74A377B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At "ikke </a:t>
            </a:r>
            <a:r>
              <a:rPr lang="da-DK" dirty="0" err="1"/>
              <a:t>fritvalg</a:t>
            </a:r>
            <a:r>
              <a:rPr lang="da-DK" dirty="0"/>
              <a:t>" udfyldes automatisk </a:t>
            </a:r>
          </a:p>
        </p:txBody>
      </p:sp>
    </p:spTree>
    <p:extLst>
      <p:ext uri="{BB962C8B-B14F-4D97-AF65-F5344CB8AC3E}">
        <p14:creationId xmlns:p14="http://schemas.microsoft.com/office/powerpoint/2010/main" val="303857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0EC0F-F402-40AF-8614-CBC3FA6C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797BA-7776-474D-ACA6-B664B21BD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At alle sendte breve kan ses i SP - nu kan de kun ses i DIPO</a:t>
            </a:r>
          </a:p>
        </p:txBody>
      </p:sp>
    </p:spTree>
    <p:extLst>
      <p:ext uri="{BB962C8B-B14F-4D97-AF65-F5344CB8AC3E}">
        <p14:creationId xmlns:p14="http://schemas.microsoft.com/office/powerpoint/2010/main" val="891970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A608F-5D30-4D43-B7CD-D8A963FC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E1858-DA69-476A-B744-8C7EFFFF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muligt ville det være fedt at kunne koble </a:t>
            </a:r>
            <a:r>
              <a:rPr lang="da-DK" dirty="0" err="1"/>
              <a:t>bestillilng</a:t>
            </a:r>
            <a:r>
              <a:rPr lang="da-DK" dirty="0"/>
              <a:t> af </a:t>
            </a:r>
            <a:r>
              <a:rPr lang="da-DK" dirty="0" err="1"/>
              <a:t>præop</a:t>
            </a:r>
            <a:r>
              <a:rPr lang="da-DK" dirty="0"/>
              <a:t>-dråber med case-bestillingen til en </a:t>
            </a:r>
            <a:r>
              <a:rPr lang="da-DK" dirty="0" err="1"/>
              <a:t>amotio</a:t>
            </a:r>
            <a:r>
              <a:rPr lang="da-DK" dirty="0"/>
              <a:t>. Så behøver man ikke ind i casen for at gøre dette. Det tager altid rimeligt langt tid at ordne nemlig. </a:t>
            </a:r>
          </a:p>
          <a:p>
            <a:endParaRPr lang="da-DK" dirty="0"/>
          </a:p>
          <a:p>
            <a:r>
              <a:rPr lang="da-DK" dirty="0"/>
              <a:t>Når vi arbejder med </a:t>
            </a:r>
            <a:r>
              <a:rPr lang="da-DK" dirty="0" err="1"/>
              <a:t>pt.’er</a:t>
            </a:r>
            <a:r>
              <a:rPr lang="da-DK" dirty="0"/>
              <a:t> er vi i ambulant miljø. For at lægge dråber ind skal vi ind i vores </a:t>
            </a:r>
            <a:r>
              <a:rPr lang="da-DK" dirty="0" err="1"/>
              <a:t>nybestilte</a:t>
            </a:r>
            <a:r>
              <a:rPr lang="da-DK" dirty="0"/>
              <a:t> case enten via venteliste på smartboard eller via behandlingskontakter og så helt ned i bunden. Jeg har dog forstået at man ikke kan ordinere behandling i indlagt miljø fra </a:t>
            </a:r>
            <a:r>
              <a:rPr lang="da-DK"/>
              <a:t>ambulant miljø. </a:t>
            </a:r>
          </a:p>
        </p:txBody>
      </p:sp>
    </p:spTree>
    <p:extLst>
      <p:ext uri="{BB962C8B-B14F-4D97-AF65-F5344CB8AC3E}">
        <p14:creationId xmlns:p14="http://schemas.microsoft.com/office/powerpoint/2010/main" val="94986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FF95B-A01A-4EF3-8493-B4AC02B89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Øjenvagten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C4975-B629-4FDD-9BCE-41BCB7952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 </a:t>
            </a:r>
            <a:r>
              <a:rPr lang="en-US" dirty="0" err="1"/>
              <a:t>betjener</a:t>
            </a:r>
            <a:r>
              <a:rPr lang="en-US" dirty="0"/>
              <a:t> hele </a:t>
            </a:r>
            <a:r>
              <a:rPr lang="en-US" dirty="0" err="1"/>
              <a:t>RegionH</a:t>
            </a:r>
            <a:r>
              <a:rPr lang="en-US" dirty="0"/>
              <a:t>,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modtager</a:t>
            </a:r>
            <a:r>
              <a:rPr lang="en-US" dirty="0"/>
              <a:t> </a:t>
            </a:r>
            <a:r>
              <a:rPr lang="en-US" dirty="0" err="1"/>
              <a:t>pt</a:t>
            </a:r>
            <a:r>
              <a:rPr lang="en-US" dirty="0"/>
              <a:t>.’er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Grønland</a:t>
            </a:r>
            <a:r>
              <a:rPr lang="en-US" dirty="0"/>
              <a:t>, </a:t>
            </a:r>
            <a:r>
              <a:rPr lang="en-US" dirty="0" err="1"/>
              <a:t>Færøerne</a:t>
            </a:r>
            <a:r>
              <a:rPr lang="en-US" dirty="0"/>
              <a:t>, Bornholm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andre</a:t>
            </a:r>
            <a:r>
              <a:rPr lang="en-US" dirty="0"/>
              <a:t> </a:t>
            </a:r>
            <a:r>
              <a:rPr lang="en-US" dirty="0" err="1"/>
              <a:t>regioner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Vi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snit ca. 30 </a:t>
            </a:r>
            <a:r>
              <a:rPr lang="en-US" dirty="0" err="1"/>
              <a:t>akutte</a:t>
            </a:r>
            <a:r>
              <a:rPr lang="en-US" dirty="0"/>
              <a:t> </a:t>
            </a:r>
            <a:r>
              <a:rPr lang="en-US" dirty="0" err="1"/>
              <a:t>pt</a:t>
            </a:r>
            <a:r>
              <a:rPr lang="en-US" dirty="0"/>
              <a:t>.’er </a:t>
            </a:r>
            <a:r>
              <a:rPr lang="en-US" dirty="0" err="1"/>
              <a:t>igennem</a:t>
            </a:r>
            <a:r>
              <a:rPr lang="en-US" dirty="0"/>
              <a:t> </a:t>
            </a:r>
            <a:r>
              <a:rPr lang="en-US" dirty="0" err="1"/>
              <a:t>dagligt</a:t>
            </a:r>
            <a:endParaRPr lang="en-US" dirty="0"/>
          </a:p>
          <a:p>
            <a:r>
              <a:rPr lang="en-US" dirty="0" err="1"/>
              <a:t>Derudover</a:t>
            </a:r>
            <a:r>
              <a:rPr lang="en-US" dirty="0"/>
              <a:t> </a:t>
            </a:r>
            <a:r>
              <a:rPr lang="en-US" dirty="0" err="1"/>
              <a:t>arbejder</a:t>
            </a:r>
            <a:r>
              <a:rPr lang="en-US" dirty="0"/>
              <a:t> vi </a:t>
            </a:r>
            <a:r>
              <a:rPr lang="en-US" dirty="0" err="1"/>
              <a:t>tæt</a:t>
            </a:r>
            <a:r>
              <a:rPr lang="en-US" dirty="0"/>
              <a:t> </a:t>
            </a:r>
            <a:r>
              <a:rPr lang="en-US" dirty="0" err="1"/>
              <a:t>sammen</a:t>
            </a:r>
            <a:r>
              <a:rPr lang="en-US" dirty="0"/>
              <a:t> med </a:t>
            </a:r>
            <a:r>
              <a:rPr lang="en-US" dirty="0" err="1"/>
              <a:t>sengeafsnit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varetager</a:t>
            </a:r>
            <a:r>
              <a:rPr lang="en-US" dirty="0"/>
              <a:t> </a:t>
            </a:r>
            <a:r>
              <a:rPr lang="en-US" dirty="0" err="1"/>
              <a:t>stuegang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weekenden</a:t>
            </a:r>
            <a:r>
              <a:rPr lang="en-US" dirty="0"/>
              <a:t>. </a:t>
            </a:r>
          </a:p>
          <a:p>
            <a:r>
              <a:rPr lang="en-US" dirty="0"/>
              <a:t>Der er min. 50 </a:t>
            </a:r>
            <a:r>
              <a:rPr lang="en-US" dirty="0" err="1"/>
              <a:t>telefonhenvendelser</a:t>
            </a:r>
            <a:r>
              <a:rPr lang="en-US" dirty="0"/>
              <a:t> </a:t>
            </a:r>
            <a:r>
              <a:rPr lang="en-US" dirty="0" err="1"/>
              <a:t>dagligt</a:t>
            </a:r>
            <a:r>
              <a:rPr lang="en-US" dirty="0"/>
              <a:t>. 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9886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3BA3-6228-46E1-9CB9-54B16D71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Personale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CC95E-44C2-4E69-B61A-B06B9259B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Arbejdsopgaver:</a:t>
            </a:r>
          </a:p>
          <a:p>
            <a:pPr marL="0" indent="0">
              <a:buNone/>
            </a:pPr>
            <a:r>
              <a:rPr lang="da-DK" dirty="0"/>
              <a:t>Sekretær x 2: Varetager epikriser, ydelseskodning, modtagelse/indtjekning, telefonopkald, rekvireringer, bookninger af </a:t>
            </a:r>
            <a:r>
              <a:rPr lang="da-DK" dirty="0" err="1"/>
              <a:t>pt.’er</a:t>
            </a:r>
            <a:r>
              <a:rPr lang="da-DK" dirty="0"/>
              <a:t> og diverse.</a:t>
            </a:r>
          </a:p>
          <a:p>
            <a:pPr marL="0" indent="0">
              <a:buNone/>
            </a:pPr>
            <a:r>
              <a:rPr lang="da-DK" dirty="0"/>
              <a:t>Vagtsygeplejerske: Telefonvisitation, forberedelse af patienter (synsmåling, trykmåling, drypning, billeder mv.), bookning af </a:t>
            </a:r>
            <a:r>
              <a:rPr lang="da-DK" dirty="0" err="1"/>
              <a:t>pt.’er</a:t>
            </a:r>
            <a:r>
              <a:rPr lang="da-DK" dirty="0"/>
              <a:t>.</a:t>
            </a:r>
          </a:p>
          <a:p>
            <a:pPr marL="0" indent="0">
              <a:buNone/>
            </a:pPr>
            <a:r>
              <a:rPr lang="da-DK" dirty="0"/>
              <a:t>Sygeplejersker Ø34: telefonvisitation aften og nat, samt bookning af </a:t>
            </a:r>
            <a:r>
              <a:rPr lang="da-DK" dirty="0" err="1"/>
              <a:t>pt.’er</a:t>
            </a:r>
            <a:r>
              <a:rPr lang="da-DK" dirty="0"/>
              <a:t> – og andre opgaver </a:t>
            </a:r>
            <a:r>
              <a:rPr lang="da-DK" dirty="0" err="1"/>
              <a:t>urelateret</a:t>
            </a:r>
            <a:r>
              <a:rPr lang="da-DK" dirty="0"/>
              <a:t> til vagten.</a:t>
            </a:r>
          </a:p>
        </p:txBody>
      </p:sp>
    </p:spTree>
    <p:extLst>
      <p:ext uri="{BB962C8B-B14F-4D97-AF65-F5344CB8AC3E}">
        <p14:creationId xmlns:p14="http://schemas.microsoft.com/office/powerpoint/2010/main" val="151626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3BA3-6228-46E1-9CB9-54B16D71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Personale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CC95E-44C2-4E69-B61A-B06B9259B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Arbejdsopgaver:</a:t>
            </a:r>
          </a:p>
          <a:p>
            <a:pPr marL="0" indent="0">
              <a:buNone/>
            </a:pPr>
            <a:r>
              <a:rPr lang="da-DK" dirty="0"/>
              <a:t>Forvagt og 8-18: tilse </a:t>
            </a:r>
            <a:r>
              <a:rPr lang="da-DK" dirty="0" err="1"/>
              <a:t>pt.’er</a:t>
            </a:r>
            <a:r>
              <a:rPr lang="da-DK" dirty="0"/>
              <a:t>, visitere efter bagvagt er gået hjem. </a:t>
            </a:r>
          </a:p>
          <a:p>
            <a:pPr marL="0" indent="0">
              <a:buNone/>
            </a:pPr>
            <a:r>
              <a:rPr lang="da-DK" dirty="0"/>
              <a:t>Bagvagt: Visitation, tilsyn, supervision, prøvesvar og koordinere komplicerede forløb, se patienter og giver behandlinger.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7767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8B7B9-E6F5-4094-8509-FD74C8F1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Henvendelser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361C2-FCCE-4D13-A445-E127A8B4E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Akut</a:t>
            </a:r>
            <a:r>
              <a:rPr lang="en-US" dirty="0"/>
              <a:t>  =  </a:t>
            </a:r>
            <a:r>
              <a:rPr lang="en-US" dirty="0" err="1"/>
              <a:t>uden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sparsom</a:t>
            </a:r>
            <a:r>
              <a:rPr lang="en-US" dirty="0"/>
              <a:t> </a:t>
            </a:r>
            <a:r>
              <a:rPr lang="en-US" dirty="0" err="1"/>
              <a:t>henvisning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Medgivne</a:t>
            </a:r>
            <a:r>
              <a:rPr lang="en-US" dirty="0"/>
              <a:t> </a:t>
            </a:r>
            <a:r>
              <a:rPr lang="en-US" dirty="0" err="1"/>
              <a:t>henvisninger</a:t>
            </a:r>
            <a:r>
              <a:rPr lang="en-US" dirty="0"/>
              <a:t> </a:t>
            </a:r>
            <a:r>
              <a:rPr lang="en-US" dirty="0" err="1"/>
              <a:t>indskannes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lægges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medie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 err="1"/>
              <a:t>Ofte</a:t>
            </a:r>
            <a:r>
              <a:rPr lang="en-US" dirty="0"/>
              <a:t> haves </a:t>
            </a:r>
            <a:r>
              <a:rPr lang="en-US" dirty="0" err="1"/>
              <a:t>kun</a:t>
            </a:r>
            <a:r>
              <a:rPr lang="en-US" dirty="0"/>
              <a:t> “</a:t>
            </a:r>
            <a:r>
              <a:rPr lang="en-US" dirty="0" err="1"/>
              <a:t>aftale-notat</a:t>
            </a:r>
            <a:r>
              <a:rPr lang="en-US" dirty="0"/>
              <a:t>” –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eneste</a:t>
            </a:r>
            <a:r>
              <a:rPr lang="en-US" dirty="0"/>
              <a:t> </a:t>
            </a:r>
            <a:r>
              <a:rPr lang="en-US" dirty="0" err="1"/>
              <a:t>anamnese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61EEAB-2157-4E5A-A6DB-F80318F3CBFF}"/>
              </a:ext>
            </a:extLst>
          </p:cNvPr>
          <p:cNvSpPr txBox="1"/>
          <p:nvPr/>
        </p:nvSpPr>
        <p:spPr>
          <a:xfrm>
            <a:off x="5029201" y="4535738"/>
            <a:ext cx="83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Vagten</a:t>
            </a:r>
            <a:endParaRPr lang="en-DK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DD1602-F374-453D-9690-76D5E45D2674}"/>
              </a:ext>
            </a:extLst>
          </p:cNvPr>
          <p:cNvSpPr txBox="1"/>
          <p:nvPr/>
        </p:nvSpPr>
        <p:spPr>
          <a:xfrm>
            <a:off x="3023937" y="4058653"/>
            <a:ext cx="1561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Egen</a:t>
            </a:r>
            <a:r>
              <a:rPr lang="en-US" dirty="0"/>
              <a:t> </a:t>
            </a:r>
            <a:r>
              <a:rPr lang="en-US" dirty="0" err="1"/>
              <a:t>øjenlæge</a:t>
            </a:r>
            <a:endParaRPr lang="en-DK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368713-822F-4A56-9C3F-D2432E6BD8A4}"/>
              </a:ext>
            </a:extLst>
          </p:cNvPr>
          <p:cNvSpPr txBox="1"/>
          <p:nvPr/>
        </p:nvSpPr>
        <p:spPr>
          <a:xfrm>
            <a:off x="6096000" y="3816628"/>
            <a:ext cx="1147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Egen</a:t>
            </a:r>
            <a:r>
              <a:rPr lang="en-US" dirty="0"/>
              <a:t> </a:t>
            </a:r>
            <a:r>
              <a:rPr lang="en-US" dirty="0" err="1"/>
              <a:t>læge</a:t>
            </a:r>
            <a:endParaRPr lang="en-DK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8AE0E-9F12-48D2-B6B9-2B234D30EB43}"/>
              </a:ext>
            </a:extLst>
          </p:cNvPr>
          <p:cNvSpPr txBox="1"/>
          <p:nvPr/>
        </p:nvSpPr>
        <p:spPr>
          <a:xfrm>
            <a:off x="2153198" y="488797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1813</a:t>
            </a:r>
            <a:endParaRPr lang="en-D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3EEF00-BF07-404F-8B30-1C96CEA6B47F}"/>
              </a:ext>
            </a:extLst>
          </p:cNvPr>
          <p:cNvSpPr txBox="1"/>
          <p:nvPr/>
        </p:nvSpPr>
        <p:spPr>
          <a:xfrm>
            <a:off x="3468196" y="5470358"/>
            <a:ext cx="927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sygehus</a:t>
            </a:r>
            <a:endParaRPr lang="en-DK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12508E-9EC1-4825-8495-152FD1A20927}"/>
              </a:ext>
            </a:extLst>
          </p:cNvPr>
          <p:cNvSpPr txBox="1"/>
          <p:nvPr/>
        </p:nvSpPr>
        <p:spPr>
          <a:xfrm>
            <a:off x="6299368" y="5248225"/>
            <a:ext cx="679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tilsyn</a:t>
            </a:r>
            <a:endParaRPr lang="en-DK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C227C7-0479-46B3-A716-D3CA7967E1C1}"/>
              </a:ext>
            </a:extLst>
          </p:cNvPr>
          <p:cNvSpPr txBox="1"/>
          <p:nvPr/>
        </p:nvSpPr>
        <p:spPr>
          <a:xfrm>
            <a:off x="7303083" y="4596064"/>
            <a:ext cx="3801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Selvhenvender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/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egne</a:t>
            </a:r>
            <a:r>
              <a:rPr lang="en-US" dirty="0"/>
              <a:t> </a:t>
            </a:r>
            <a:r>
              <a:rPr lang="en-US" dirty="0" err="1"/>
              <a:t>patienter</a:t>
            </a:r>
            <a:endParaRPr lang="en-DK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C8D37BD-9782-4110-9E1D-B6A6FB992F19}"/>
              </a:ext>
            </a:extLst>
          </p:cNvPr>
          <p:cNvCxnSpPr/>
          <p:nvPr/>
        </p:nvCxnSpPr>
        <p:spPr>
          <a:xfrm>
            <a:off x="4395629" y="4427985"/>
            <a:ext cx="633572" cy="168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D0BAB2-BE8C-4025-9803-4DBFD04A3781}"/>
              </a:ext>
            </a:extLst>
          </p:cNvPr>
          <p:cNvCxnSpPr>
            <a:cxnSpLocks/>
          </p:cNvCxnSpPr>
          <p:nvPr/>
        </p:nvCxnSpPr>
        <p:spPr>
          <a:xfrm flipV="1">
            <a:off x="2919663" y="4750566"/>
            <a:ext cx="2109538" cy="289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A96FD0C-D3A0-4E0C-AE95-E93B6CCFED9C}"/>
              </a:ext>
            </a:extLst>
          </p:cNvPr>
          <p:cNvCxnSpPr>
            <a:cxnSpLocks/>
          </p:cNvCxnSpPr>
          <p:nvPr/>
        </p:nvCxnSpPr>
        <p:spPr>
          <a:xfrm flipV="1">
            <a:off x="4395629" y="4948809"/>
            <a:ext cx="633572" cy="575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EF85D5B-8D09-487C-A701-7DEFC0561F69}"/>
              </a:ext>
            </a:extLst>
          </p:cNvPr>
          <p:cNvCxnSpPr>
            <a:cxnSpLocks/>
          </p:cNvCxnSpPr>
          <p:nvPr/>
        </p:nvCxnSpPr>
        <p:spPr>
          <a:xfrm flipH="1" flipV="1">
            <a:off x="5849356" y="4905070"/>
            <a:ext cx="450012" cy="443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6444A8-2B8C-4338-B8C3-02C083AD02D7}"/>
              </a:ext>
            </a:extLst>
          </p:cNvPr>
          <p:cNvCxnSpPr>
            <a:cxnSpLocks/>
          </p:cNvCxnSpPr>
          <p:nvPr/>
        </p:nvCxnSpPr>
        <p:spPr>
          <a:xfrm flipH="1">
            <a:off x="5751095" y="4162233"/>
            <a:ext cx="409887" cy="433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24DA042-8B95-4B85-8FFE-3CD4E1273763}"/>
              </a:ext>
            </a:extLst>
          </p:cNvPr>
          <p:cNvCxnSpPr>
            <a:cxnSpLocks/>
          </p:cNvCxnSpPr>
          <p:nvPr/>
        </p:nvCxnSpPr>
        <p:spPr>
          <a:xfrm flipH="1" flipV="1">
            <a:off x="5883056" y="4750566"/>
            <a:ext cx="1420027" cy="27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54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FACF-6311-402A-8150-4E7D8D6FA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Arbejdsgangen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998B1-6208-406A-A13C-6F2280580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Pt. </a:t>
            </a:r>
            <a:r>
              <a:rPr lang="en-US" dirty="0" err="1"/>
              <a:t>henvendelse</a:t>
            </a:r>
            <a:r>
              <a:rPr lang="en-US" dirty="0"/>
              <a:t> – </a:t>
            </a:r>
            <a:r>
              <a:rPr lang="en-US" dirty="0" err="1"/>
              <a:t>typisk</a:t>
            </a:r>
            <a:r>
              <a:rPr lang="en-US" dirty="0"/>
              <a:t> </a:t>
            </a:r>
            <a:r>
              <a:rPr lang="en-US" dirty="0" err="1"/>
              <a:t>telefonisk</a:t>
            </a:r>
            <a:r>
              <a:rPr lang="en-US" dirty="0"/>
              <a:t> – der laves et </a:t>
            </a:r>
            <a:r>
              <a:rPr lang="en-US" dirty="0" err="1"/>
              <a:t>fysisk</a:t>
            </a:r>
            <a:r>
              <a:rPr lang="en-US" dirty="0"/>
              <a:t> </a:t>
            </a:r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gives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sekr</a:t>
            </a:r>
            <a:r>
              <a:rPr lang="en-US" dirty="0"/>
              <a:t>.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sgpl</a:t>
            </a:r>
            <a:r>
              <a:rPr lang="en-US" dirty="0"/>
              <a:t>.</a:t>
            </a:r>
          </a:p>
          <a:p>
            <a:r>
              <a:rPr lang="en-US" dirty="0"/>
              <a:t>Pt. </a:t>
            </a:r>
            <a:r>
              <a:rPr lang="en-US" dirty="0" err="1"/>
              <a:t>oprettes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vagtliste</a:t>
            </a:r>
            <a:r>
              <a:rPr lang="en-US" dirty="0"/>
              <a:t> – </a:t>
            </a:r>
            <a:r>
              <a:rPr lang="en-US" dirty="0" err="1"/>
              <a:t>aftalenotat</a:t>
            </a:r>
            <a:r>
              <a:rPr lang="en-US" dirty="0"/>
              <a:t> </a:t>
            </a:r>
            <a:r>
              <a:rPr lang="en-US" dirty="0" err="1"/>
              <a:t>overføres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papir</a:t>
            </a:r>
            <a:r>
              <a:rPr lang="en-US" dirty="0"/>
              <a:t> – A-diagnose </a:t>
            </a:r>
            <a:r>
              <a:rPr lang="da-DK" dirty="0"/>
              <a:t>påsættes</a:t>
            </a:r>
          </a:p>
          <a:p>
            <a:r>
              <a:rPr lang="en-US" dirty="0"/>
              <a:t>Pt. </a:t>
            </a:r>
            <a:r>
              <a:rPr lang="en-US" dirty="0" err="1"/>
              <a:t>ankommer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tjekker</a:t>
            </a:r>
            <a:r>
              <a:rPr lang="en-US" dirty="0"/>
              <a:t> </a:t>
            </a:r>
            <a:r>
              <a:rPr lang="en-US" dirty="0" err="1"/>
              <a:t>ind</a:t>
            </a:r>
            <a:r>
              <a:rPr lang="en-US" dirty="0"/>
              <a:t> hos </a:t>
            </a:r>
            <a:r>
              <a:rPr lang="en-US" dirty="0" err="1"/>
              <a:t>sek</a:t>
            </a:r>
            <a:r>
              <a:rPr lang="en-US" dirty="0"/>
              <a:t>. </a:t>
            </a:r>
          </a:p>
          <a:p>
            <a:r>
              <a:rPr lang="en-US" dirty="0"/>
              <a:t>Pt. </a:t>
            </a:r>
            <a:r>
              <a:rPr lang="en-US" dirty="0" err="1"/>
              <a:t>bliver</a:t>
            </a:r>
            <a:r>
              <a:rPr lang="en-US" dirty="0"/>
              <a:t> set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sgpl</a:t>
            </a:r>
            <a:r>
              <a:rPr lang="en-US" dirty="0"/>
              <a:t>.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klargør</a:t>
            </a:r>
            <a:r>
              <a:rPr lang="en-US" dirty="0"/>
              <a:t> pt.. Data </a:t>
            </a:r>
            <a:r>
              <a:rPr lang="en-US" dirty="0" err="1"/>
              <a:t>indskrives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SP “</a:t>
            </a:r>
            <a:r>
              <a:rPr lang="en-US" dirty="0" err="1"/>
              <a:t>Objektiv</a:t>
            </a:r>
            <a:r>
              <a:rPr lang="en-US" dirty="0"/>
              <a:t> </a:t>
            </a:r>
            <a:r>
              <a:rPr lang="en-US" dirty="0" err="1"/>
              <a:t>undersøgelse</a:t>
            </a:r>
            <a:r>
              <a:rPr lang="en-US" dirty="0"/>
              <a:t>” – </a:t>
            </a:r>
            <a:r>
              <a:rPr lang="en-US" dirty="0" err="1"/>
              <a:t>Sgpl</a:t>
            </a:r>
            <a:r>
              <a:rPr lang="en-US" dirty="0"/>
              <a:t>. </a:t>
            </a:r>
            <a:r>
              <a:rPr lang="en-US" dirty="0" err="1"/>
              <a:t>angiver</a:t>
            </a:r>
            <a:r>
              <a:rPr lang="en-US" dirty="0"/>
              <a:t> at pt. er </a:t>
            </a:r>
            <a:r>
              <a:rPr lang="en-US" dirty="0" err="1"/>
              <a:t>klar</a:t>
            </a:r>
            <a:r>
              <a:rPr lang="en-US" dirty="0"/>
              <a:t> </a:t>
            </a:r>
            <a:r>
              <a:rPr lang="en-US" dirty="0" err="1"/>
              <a:t>ved</a:t>
            </a:r>
            <a:r>
              <a:rPr lang="en-US" dirty="0"/>
              <a:t> at </a:t>
            </a:r>
            <a:r>
              <a:rPr lang="en-US" dirty="0" err="1"/>
              <a:t>markere</a:t>
            </a:r>
            <a:r>
              <a:rPr lang="en-US" dirty="0"/>
              <a:t> med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rød</a:t>
            </a:r>
            <a:r>
              <a:rPr lang="en-US" dirty="0"/>
              <a:t> </a:t>
            </a:r>
            <a:r>
              <a:rPr lang="en-US" dirty="0" err="1"/>
              <a:t>prik</a:t>
            </a:r>
            <a:r>
              <a:rPr lang="en-US" dirty="0"/>
              <a:t>. 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329122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FACF-6311-402A-8150-4E7D8D6FA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Arbejdsgangen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998B1-6208-406A-A13C-6F2280580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Pt.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ind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lægen</a:t>
            </a:r>
            <a:r>
              <a:rPr lang="en-US" dirty="0"/>
              <a:t>. </a:t>
            </a:r>
          </a:p>
          <a:p>
            <a:r>
              <a:rPr lang="en-US" dirty="0"/>
              <a:t>Her </a:t>
            </a:r>
            <a:r>
              <a:rPr lang="en-US" dirty="0" err="1"/>
              <a:t>gennemgås</a:t>
            </a:r>
            <a:r>
              <a:rPr lang="en-US" dirty="0"/>
              <a:t> </a:t>
            </a:r>
            <a:r>
              <a:rPr lang="en-US" dirty="0" err="1"/>
              <a:t>sygehistorie</a:t>
            </a:r>
            <a:r>
              <a:rPr lang="en-US" dirty="0"/>
              <a:t>, laves </a:t>
            </a:r>
            <a:r>
              <a:rPr lang="en-US" dirty="0" err="1"/>
              <a:t>undersøgelse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evt</a:t>
            </a:r>
            <a:r>
              <a:rPr lang="en-US" dirty="0"/>
              <a:t> </a:t>
            </a:r>
            <a:r>
              <a:rPr lang="en-US" dirty="0" err="1"/>
              <a:t>behandling</a:t>
            </a:r>
            <a:r>
              <a:rPr lang="en-US" dirty="0"/>
              <a:t>. </a:t>
            </a:r>
          </a:p>
          <a:p>
            <a:r>
              <a:rPr lang="en-US" dirty="0"/>
              <a:t>Pt. </a:t>
            </a:r>
            <a:r>
              <a:rPr lang="en-US" dirty="0" err="1"/>
              <a:t>afsluttes</a:t>
            </a:r>
            <a:r>
              <a:rPr lang="en-US" dirty="0"/>
              <a:t> </a:t>
            </a:r>
            <a:r>
              <a:rPr lang="en-US" dirty="0" err="1"/>
              <a:t>tilbage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gives </a:t>
            </a:r>
            <a:r>
              <a:rPr lang="en-US" dirty="0" err="1"/>
              <a:t>ny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Gennemgang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SP</a:t>
            </a:r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87282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752B-3122-4A13-95DA-DA001CE0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Ønsker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8184B99-0B25-4709-8BC3-F5DD3F40A5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481844"/>
              </p:ext>
            </p:extLst>
          </p:nvPr>
        </p:nvGraphicFramePr>
        <p:xfrm>
          <a:off x="838200" y="1825625"/>
          <a:ext cx="8801100" cy="2249805"/>
        </p:xfrm>
        <a:graphic>
          <a:graphicData uri="http://schemas.openxmlformats.org/drawingml/2006/table">
            <a:tbl>
              <a:tblPr/>
              <a:tblGrid>
                <a:gridCol w="8801100">
                  <a:extLst>
                    <a:ext uri="{9D8B030D-6E8A-4147-A177-3AD203B41FA5}">
                      <a16:colId xmlns:a16="http://schemas.microsoft.com/office/drawing/2014/main" val="133978414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 der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automatisk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sendes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epikrise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EØL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ved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endt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besøg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t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Udfordring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Da der er tale om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akutte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.’er ´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oprettes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uden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henvisning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sker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denne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auto-send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ikke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EØL</a:t>
                      </a:r>
                    </a:p>
                  </a:txBody>
                  <a:tcPr marL="9525" marR="9525" marT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08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923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1166</Words>
  <Application>Microsoft Office PowerPoint</Application>
  <PresentationFormat>Widescreen</PresentationFormat>
  <Paragraphs>112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Verdana</vt:lpstr>
      <vt:lpstr>Office Theme</vt:lpstr>
      <vt:lpstr>Øjenvagten</vt:lpstr>
      <vt:lpstr>PowerPoint Presentation</vt:lpstr>
      <vt:lpstr>Øjenvagten</vt:lpstr>
      <vt:lpstr>Personale</vt:lpstr>
      <vt:lpstr>Personale</vt:lpstr>
      <vt:lpstr>Henvendelser</vt:lpstr>
      <vt:lpstr>Arbejdsgangen</vt:lpstr>
      <vt:lpstr>Arbejdsgangen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  <vt:lpstr>Ønsker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Øjenvagten</dc:title>
  <dc:creator>Christopher Molbech</dc:creator>
  <cp:lastModifiedBy>Christopher Molbech</cp:lastModifiedBy>
  <cp:revision>1</cp:revision>
  <dcterms:created xsi:type="dcterms:W3CDTF">2021-11-08T21:12:25Z</dcterms:created>
  <dcterms:modified xsi:type="dcterms:W3CDTF">2021-11-12T09:21:32Z</dcterms:modified>
</cp:coreProperties>
</file>